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9"/>
  </p:notesMasterIdLst>
  <p:sldIdLst>
    <p:sldId id="256" r:id="rId2"/>
    <p:sldId id="257" r:id="rId3"/>
    <p:sldId id="258" r:id="rId4"/>
    <p:sldId id="274" r:id="rId5"/>
    <p:sldId id="275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9" r:id="rId14"/>
    <p:sldId id="270" r:id="rId15"/>
    <p:sldId id="259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4" autoAdjust="0"/>
    <p:restoredTop sz="86429" autoAdjust="0"/>
  </p:normalViewPr>
  <p:slideViewPr>
    <p:cSldViewPr>
      <p:cViewPr varScale="1">
        <p:scale>
          <a:sx n="63" d="100"/>
          <a:sy n="63" d="100"/>
        </p:scale>
        <p:origin x="-13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32277-BF49-4F99-8714-C9DB76BEBE0D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068C9-27BC-4E26-B673-9996ACD460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2B95-5D70-4A6A-8DEC-09A10E5EEE4E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7FB3040-6E38-4E82-B016-3DDE4FA155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2B95-5D70-4A6A-8DEC-09A10E5EEE4E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3040-6E38-4E82-B016-3DDE4FA155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2B95-5D70-4A6A-8DEC-09A10E5EEE4E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3040-6E38-4E82-B016-3DDE4FA155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2B95-5D70-4A6A-8DEC-09A10E5EEE4E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3040-6E38-4E82-B016-3DDE4FA155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2B95-5D70-4A6A-8DEC-09A10E5EEE4E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7FB3040-6E38-4E82-B016-3DDE4FA155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2B95-5D70-4A6A-8DEC-09A10E5EEE4E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3040-6E38-4E82-B016-3DDE4FA155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2B95-5D70-4A6A-8DEC-09A10E5EEE4E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3040-6E38-4E82-B016-3DDE4FA155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2B95-5D70-4A6A-8DEC-09A10E5EEE4E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3040-6E38-4E82-B016-3DDE4FA155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2B95-5D70-4A6A-8DEC-09A10E5EEE4E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3040-6E38-4E82-B016-3DDE4FA155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2B95-5D70-4A6A-8DEC-09A10E5EEE4E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3040-6E38-4E82-B016-3DDE4FA155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2B95-5D70-4A6A-8DEC-09A10E5EEE4E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7FB3040-6E38-4E82-B016-3DDE4FA155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C0F2B95-5D70-4A6A-8DEC-09A10E5EEE4E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7FB3040-6E38-4E82-B016-3DDE4FA155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>
    <p:wipe dir="u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k.wikipedia.org/wiki/%D0%9B%D1%96%D0%B2%D0%B5%D1%80%D0%BF%D1%83%D0%BB%D1%8C_(%D1%84%D1%83%D1%82%D0%B1%D0%BE%D0%BB%D1%8C%D0%BD%D0%B8%D0%B9_%D0%BA%D0%BB%D1%83%D0%B1)" TargetMode="Externa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 descr="ukfla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32656"/>
            <a:ext cx="3425879" cy="1196752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436096" y="4869160"/>
            <a:ext cx="4032448" cy="1296144"/>
          </a:xfrm>
        </p:spPr>
        <p:txBody>
          <a:bodyPr>
            <a:normAutofit/>
          </a:bodyPr>
          <a:lstStyle/>
          <a:p>
            <a:pPr algn="l"/>
            <a:r>
              <a:rPr lang="uk-UA" dirty="0" smtClean="0"/>
              <a:t>Підготувала: </a:t>
            </a:r>
          </a:p>
          <a:p>
            <a:pPr algn="l"/>
            <a:r>
              <a:rPr lang="uk-UA" dirty="0" smtClean="0"/>
              <a:t>Дьоміна Євгенія 11-А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8229600" cy="1470025"/>
          </a:xfrm>
        </p:spPr>
        <p:txBody>
          <a:bodyPr>
            <a:noAutofit/>
          </a:bodyPr>
          <a:lstStyle/>
          <a:p>
            <a:r>
              <a:rPr lang="ru-RU" i="1" u="sng" dirty="0" smtClean="0">
                <a:solidFill>
                  <a:srgbClr val="FCE8F8"/>
                </a:solidFill>
                <a:latin typeface="Segoe Print" pitchFamily="2" charset="0"/>
              </a:rPr>
              <a:t>Маргарет </a:t>
            </a:r>
            <a:r>
              <a:rPr lang="ru-RU" i="1" u="sng" dirty="0" err="1" smtClean="0">
                <a:solidFill>
                  <a:srgbClr val="FCE8F8"/>
                </a:solidFill>
                <a:latin typeface="Segoe Print" pitchFamily="2" charset="0"/>
              </a:rPr>
              <a:t>Тетчер</a:t>
            </a:r>
            <a:r>
              <a:rPr lang="ru-RU" i="1" u="sng" dirty="0" smtClean="0">
                <a:solidFill>
                  <a:srgbClr val="FCE8F8"/>
                </a:solidFill>
                <a:latin typeface="Segoe Print" pitchFamily="2" charset="0"/>
              </a:rPr>
              <a:t/>
            </a:r>
            <a:br>
              <a:rPr lang="ru-RU" i="1" u="sng" dirty="0" smtClean="0">
                <a:solidFill>
                  <a:srgbClr val="FCE8F8"/>
                </a:solidFill>
                <a:latin typeface="Segoe Print" pitchFamily="2" charset="0"/>
              </a:rPr>
            </a:br>
            <a:r>
              <a:rPr lang="ru-RU" i="1" u="sng" dirty="0" err="1" smtClean="0">
                <a:solidFill>
                  <a:srgbClr val="FCE8F8"/>
                </a:solidFill>
                <a:latin typeface="Segoe Print" pitchFamily="2" charset="0"/>
              </a:rPr>
              <a:t>або</a:t>
            </a:r>
            <a:r>
              <a:rPr lang="ru-RU" i="1" u="sng" dirty="0" smtClean="0">
                <a:solidFill>
                  <a:srgbClr val="FCE8F8"/>
                </a:solidFill>
                <a:latin typeface="Segoe Print" pitchFamily="2" charset="0"/>
              </a:rPr>
              <a:t/>
            </a:r>
            <a:br>
              <a:rPr lang="ru-RU" i="1" u="sng" dirty="0" smtClean="0">
                <a:solidFill>
                  <a:srgbClr val="FCE8F8"/>
                </a:solidFill>
                <a:latin typeface="Segoe Print" pitchFamily="2" charset="0"/>
              </a:rPr>
            </a:br>
            <a:r>
              <a:rPr lang="ru-RU" i="1" u="sng" dirty="0" smtClean="0">
                <a:solidFill>
                  <a:srgbClr val="FCE8F8"/>
                </a:solidFill>
                <a:latin typeface="Segoe Print" pitchFamily="2" charset="0"/>
              </a:rPr>
              <a:t>«</a:t>
            </a:r>
            <a:r>
              <a:rPr lang="ru-RU" i="1" u="sng" dirty="0" err="1" smtClean="0">
                <a:solidFill>
                  <a:srgbClr val="FCE8F8"/>
                </a:solidFill>
                <a:latin typeface="Segoe Print" pitchFamily="2" charset="0"/>
              </a:rPr>
              <a:t>Залізна</a:t>
            </a:r>
            <a:r>
              <a:rPr lang="ru-RU" i="1" u="sng" dirty="0" smtClean="0">
                <a:solidFill>
                  <a:srgbClr val="FCE8F8"/>
                </a:solidFill>
                <a:latin typeface="Segoe Print" pitchFamily="2" charset="0"/>
              </a:rPr>
              <a:t> </a:t>
            </a:r>
            <a:r>
              <a:rPr lang="ru-RU" i="1" u="sng" dirty="0" err="1" smtClean="0">
                <a:solidFill>
                  <a:srgbClr val="FCE8F8"/>
                </a:solidFill>
                <a:latin typeface="Segoe Print" pitchFamily="2" charset="0"/>
              </a:rPr>
              <a:t>леді</a:t>
            </a:r>
            <a:r>
              <a:rPr lang="ru-RU" i="1" u="sng" dirty="0" smtClean="0">
                <a:solidFill>
                  <a:srgbClr val="FCE8F8"/>
                </a:solidFill>
                <a:latin typeface="Segoe Print" pitchFamily="2" charset="0"/>
              </a:rPr>
              <a:t>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139952" y="6211669"/>
            <a:ext cx="12971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/>
              <a:t>Київ-</a:t>
            </a:r>
            <a:r>
              <a:rPr lang="uk-UA" dirty="0" smtClean="0"/>
              <a:t> 2015</a:t>
            </a:r>
          </a:p>
          <a:p>
            <a:endParaRPr lang="ru-RU" dirty="0"/>
          </a:p>
        </p:txBody>
      </p:sp>
      <p:pic>
        <p:nvPicPr>
          <p:cNvPr id="6" name="Picture 15" descr="10000253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75026">
            <a:off x="4731396" y="2172838"/>
            <a:ext cx="1905000" cy="2286000"/>
          </a:xfrm>
          <a:prstGeom prst="rect">
            <a:avLst/>
          </a:prstGeom>
          <a:noFill/>
        </p:spPr>
      </p:pic>
      <p:pic>
        <p:nvPicPr>
          <p:cNvPr id="7" name="Picture 23" descr="79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276872"/>
            <a:ext cx="1517915" cy="2276872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8" name="Picture 25" descr="foto-54056-1313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05638">
            <a:off x="7243856" y="2423422"/>
            <a:ext cx="1563193" cy="1692705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9" name="Picture 27" descr="A0004CAC_thumb_mai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2852936"/>
            <a:ext cx="1687512" cy="949325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D:\yulia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4790427" cy="46085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59832" y="188640"/>
            <a:ext cx="38647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solidFill>
                  <a:schemeClr val="tx2"/>
                </a:solidFill>
                <a:latin typeface="+mj-lt"/>
              </a:rPr>
              <a:t>Крадійка</a:t>
            </a:r>
            <a:r>
              <a:rPr lang="uk-UA" sz="4000" dirty="0" smtClean="0">
                <a:latin typeface="+mj-lt"/>
              </a:rPr>
              <a:t> </a:t>
            </a:r>
            <a:r>
              <a:rPr lang="uk-UA" sz="4000" dirty="0" smtClean="0">
                <a:solidFill>
                  <a:schemeClr val="tx2"/>
                </a:solidFill>
                <a:latin typeface="+mj-lt"/>
              </a:rPr>
              <a:t>молока</a:t>
            </a:r>
            <a:endParaRPr lang="ru-RU" sz="3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5148064" y="764704"/>
            <a:ext cx="3995936" cy="5832648"/>
          </a:xfrm>
        </p:spPr>
        <p:txBody>
          <a:bodyPr>
            <a:noAutofit/>
          </a:bodyPr>
          <a:lstStyle/>
          <a:p>
            <a:pPr>
              <a:buClr>
                <a:schemeClr val="bg2">
                  <a:lumMod val="20000"/>
                  <a:lumOff val="80000"/>
                </a:schemeClr>
              </a:buClr>
              <a:buFont typeface="Arial" pitchFamily="34" charset="0"/>
              <a:buChar char="•"/>
            </a:pPr>
            <a:r>
              <a:rPr lang="uk-UA" sz="2800" dirty="0" err="1" smtClean="0"/>
              <a:t>Бротьба</a:t>
            </a:r>
            <a:r>
              <a:rPr lang="uk-UA" sz="2800" dirty="0" smtClean="0"/>
              <a:t> проти підвищення пенсій</a:t>
            </a:r>
          </a:p>
          <a:p>
            <a:pPr>
              <a:buClr>
                <a:schemeClr val="bg2">
                  <a:lumMod val="20000"/>
                  <a:lumOff val="80000"/>
                </a:schemeClr>
              </a:buClr>
              <a:buFont typeface="Arial" pitchFamily="34" charset="0"/>
              <a:buChar char="•"/>
            </a:pPr>
            <a:r>
              <a:rPr lang="uk-UA" sz="2800" dirty="0" smtClean="0"/>
              <a:t>1967р. – Посада </a:t>
            </a:r>
            <a:r>
              <a:rPr lang="uk-UA" sz="2800" dirty="0" err="1" smtClean="0"/>
              <a:t>“тіньового”</a:t>
            </a:r>
            <a:r>
              <a:rPr lang="uk-UA" sz="2800" dirty="0" smtClean="0"/>
              <a:t> міністра освіти</a:t>
            </a:r>
          </a:p>
          <a:p>
            <a:pPr>
              <a:buClr>
                <a:schemeClr val="bg2">
                  <a:lumMod val="20000"/>
                  <a:lumOff val="80000"/>
                </a:schemeClr>
              </a:buClr>
              <a:buFont typeface="Arial" pitchFamily="34" charset="0"/>
              <a:buChar char="•"/>
            </a:pPr>
            <a:r>
              <a:rPr lang="uk-UA" sz="2800" dirty="0" smtClean="0"/>
              <a:t>1970р. – Консерватори при владі. </a:t>
            </a:r>
            <a:r>
              <a:rPr lang="ru-RU" sz="2800" dirty="0" smtClean="0"/>
              <a:t> </a:t>
            </a:r>
            <a:r>
              <a:rPr lang="ru-RU" sz="2800" dirty="0" err="1" smtClean="0"/>
              <a:t>Освітні</a:t>
            </a:r>
            <a:r>
              <a:rPr lang="ru-RU" sz="2800" dirty="0" smtClean="0"/>
              <a:t> </a:t>
            </a:r>
            <a:r>
              <a:rPr lang="ru-RU" sz="2800" dirty="0" err="1" smtClean="0"/>
              <a:t>реформи</a:t>
            </a:r>
            <a:r>
              <a:rPr lang="ru-RU" sz="2800" dirty="0" smtClean="0"/>
              <a:t>.</a:t>
            </a:r>
          </a:p>
          <a:p>
            <a:pPr>
              <a:buClr>
                <a:schemeClr val="bg2">
                  <a:lumMod val="20000"/>
                  <a:lumOff val="80000"/>
                </a:schemeClr>
              </a:buClr>
              <a:buFont typeface="Arial" pitchFamily="34" charset="0"/>
              <a:buChar char="•"/>
            </a:pPr>
            <a:r>
              <a:rPr lang="uk-UA" sz="2800" dirty="0" smtClean="0"/>
              <a:t>Підвищення вартості шкільних сніданків, запровадження плати за молоко.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404663"/>
            <a:ext cx="4032448" cy="5061809"/>
          </a:xfrm>
        </p:spPr>
      </p:pic>
      <p:sp>
        <p:nvSpPr>
          <p:cNvPr id="4" name="TextBox 3"/>
          <p:cNvSpPr txBox="1"/>
          <p:nvPr/>
        </p:nvSpPr>
        <p:spPr>
          <a:xfrm>
            <a:off x="179512" y="5661248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24 вересня 1974: Маргарет Тетчер прикрашає свій офіс передвиборними плакатами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9992" y="5661248"/>
            <a:ext cx="4392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11 лютого 1975: Маргарет Тетчер на своїй першій прес-конференції як нового лідера Консервативної партії.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9810" name="Picture 2" descr="D:\yulia\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04664"/>
            <a:ext cx="4320480" cy="511560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332656"/>
            <a:ext cx="7128792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chemeClr val="tx2"/>
                </a:solidFill>
                <a:latin typeface="+mj-lt"/>
              </a:rPr>
              <a:t>Залізна леді – </a:t>
            </a:r>
            <a:r>
              <a:rPr lang="uk-UA" sz="3600" dirty="0" err="1" smtClean="0">
                <a:solidFill>
                  <a:schemeClr val="tx2"/>
                </a:solidFill>
                <a:latin typeface="+mj-lt"/>
              </a:rPr>
              <a:t>прем</a:t>
            </a:r>
            <a:r>
              <a:rPr lang="en-US" sz="3600" dirty="0" smtClean="0">
                <a:solidFill>
                  <a:schemeClr val="tx2"/>
                </a:solidFill>
                <a:latin typeface="+mj-lt"/>
              </a:rPr>
              <a:t>’</a:t>
            </a:r>
            <a:r>
              <a:rPr lang="uk-UA" sz="3600" dirty="0" err="1" smtClean="0">
                <a:solidFill>
                  <a:schemeClr val="tx2"/>
                </a:solidFill>
                <a:latin typeface="+mj-lt"/>
              </a:rPr>
              <a:t>єр-міністр</a:t>
            </a:r>
            <a:endParaRPr lang="ru-RU" sz="3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9912" y="5157192"/>
            <a:ext cx="4608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5 жовтня 1976: Маргарет Тетчер входить в курс справ, вступає в молодіжну партію в Брайтоні.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251520" y="1052736"/>
            <a:ext cx="3384376" cy="5400600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uk-UA" dirty="0" smtClean="0"/>
              <a:t>Загальнонаціональний шахтарський страйк, відставка Хіта.</a:t>
            </a:r>
          </a:p>
          <a:p>
            <a:pPr>
              <a:buClr>
                <a:schemeClr val="tx2"/>
              </a:buClr>
            </a:pPr>
            <a:r>
              <a:rPr lang="uk-UA" dirty="0" smtClean="0"/>
              <a:t>4 травня 1979р. – консерватори перемогли на </a:t>
            </a:r>
            <a:r>
              <a:rPr lang="uk-UA" dirty="0" err="1" smtClean="0"/>
              <a:t>парл</a:t>
            </a:r>
            <a:r>
              <a:rPr lang="uk-UA" dirty="0" smtClean="0"/>
              <a:t>. виборах і Маргарет стала </a:t>
            </a:r>
            <a:r>
              <a:rPr lang="uk-UA" dirty="0" err="1" smtClean="0"/>
              <a:t>прем</a:t>
            </a:r>
            <a:r>
              <a:rPr lang="en-US" dirty="0" smtClean="0"/>
              <a:t>’</a:t>
            </a:r>
            <a:r>
              <a:rPr lang="uk-UA" dirty="0" err="1" smtClean="0"/>
              <a:t>єр-міністром</a:t>
            </a:r>
            <a:r>
              <a:rPr lang="uk-UA" dirty="0" smtClean="0"/>
              <a:t> </a:t>
            </a:r>
          </a:p>
          <a:p>
            <a:pPr>
              <a:buClr>
                <a:schemeClr val="tx2"/>
              </a:buClr>
            </a:pPr>
            <a:r>
              <a:rPr lang="uk-UA" dirty="0" smtClean="0"/>
              <a:t>11 років 6 місяців 19 днів</a:t>
            </a:r>
            <a:endParaRPr lang="ru-RU" dirty="0"/>
          </a:p>
        </p:txBody>
      </p:sp>
      <p:pic>
        <p:nvPicPr>
          <p:cNvPr id="8" name="Содержимое 3" descr="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980728"/>
            <a:ext cx="4456975" cy="4176465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4" name="Picture 4" descr="http://i.dailymail.co.uk/i/pix/2013/03/09/article-2290706-1888F41C000005DC-783_634x584.jpg"/>
          <p:cNvPicPr>
            <a:picLocks noChangeAspect="1" noChangeArrowheads="1"/>
          </p:cNvPicPr>
          <p:nvPr/>
        </p:nvPicPr>
        <p:blipFill>
          <a:blip r:embed="rId2" cstate="print"/>
          <a:srcRect b="2912"/>
          <a:stretch>
            <a:fillRect/>
          </a:stretch>
        </p:blipFill>
        <p:spPr bwMode="auto">
          <a:xfrm>
            <a:off x="2267744" y="203862"/>
            <a:ext cx="4588072" cy="4103156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95536" y="4409728"/>
            <a:ext cx="8352928" cy="2448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i="1" dirty="0" smtClean="0"/>
              <a:t>  </a:t>
            </a:r>
            <a:r>
              <a:rPr lang="uk-UA" i="1" dirty="0" err="1" smtClean="0"/>
              <a:t>“Ми</a:t>
            </a:r>
            <a:r>
              <a:rPr lang="uk-UA" i="1" dirty="0" smtClean="0"/>
              <a:t> повинні знизити податки. Податки на заробітну плату, податки на заощадження, податки на талант… Ми знизимо податки так, що люди </a:t>
            </a:r>
            <a:r>
              <a:rPr lang="uk-UA" i="1" dirty="0" err="1" smtClean="0"/>
              <a:t>зсожуть</a:t>
            </a:r>
            <a:r>
              <a:rPr lang="uk-UA" i="1" dirty="0" smtClean="0"/>
              <a:t> більше жити для себе, для своїх родин, самі будувати своє </a:t>
            </a:r>
            <a:r>
              <a:rPr lang="uk-UA" i="1" dirty="0" err="1" smtClean="0"/>
              <a:t>майбутнє”</a:t>
            </a:r>
            <a:r>
              <a:rPr lang="uk-UA" i="1" dirty="0" smtClean="0"/>
              <a:t>.</a:t>
            </a:r>
            <a:endParaRPr lang="ru-RU" i="1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r>
              <a:rPr lang="uk-UA" dirty="0" err="1" smtClean="0"/>
              <a:t>“Невелика</a:t>
            </a:r>
            <a:r>
              <a:rPr lang="uk-UA" dirty="0" smtClean="0"/>
              <a:t> переможна </a:t>
            </a:r>
            <a:r>
              <a:rPr lang="uk-UA" dirty="0" err="1" smtClean="0"/>
              <a:t>війна”</a:t>
            </a:r>
            <a:endParaRPr lang="ru-RU" dirty="0"/>
          </a:p>
        </p:txBody>
      </p:sp>
      <p:pic>
        <p:nvPicPr>
          <p:cNvPr id="6" name="Picture 11" descr="41-52-1b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24128" y="1412776"/>
            <a:ext cx="3040760" cy="4572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55576" y="1556792"/>
            <a:ext cx="44644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uk-UA" sz="2400" dirty="0" smtClean="0"/>
              <a:t>1982р. – аргентинська військова  хунта.</a:t>
            </a:r>
          </a:p>
          <a:p>
            <a:pPr>
              <a:lnSpc>
                <a:spcPct val="150000"/>
              </a:lnSpc>
              <a:buClr>
                <a:schemeClr val="tx2"/>
              </a:buClr>
            </a:pPr>
            <a:r>
              <a:rPr lang="uk-UA" sz="2400" dirty="0" err="1" smtClean="0"/>
              <a:t>“</a:t>
            </a:r>
            <a:r>
              <a:rPr lang="uk-UA" sz="2400" i="1" dirty="0" err="1" smtClean="0"/>
              <a:t>Джентльмени</a:t>
            </a:r>
            <a:r>
              <a:rPr lang="uk-UA" sz="2400" i="1" dirty="0" smtClean="0"/>
              <a:t>, ми мусимо </a:t>
            </a:r>
            <a:r>
              <a:rPr lang="uk-UA" sz="2400" i="1" dirty="0" err="1" smtClean="0"/>
              <a:t>воювати”</a:t>
            </a:r>
            <a:endParaRPr lang="uk-UA" sz="2400" i="1" dirty="0" smtClean="0"/>
          </a:p>
          <a:p>
            <a:pPr>
              <a:lnSpc>
                <a:spcPct val="15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uk-UA" sz="2400" dirty="0" smtClean="0"/>
              <a:t>2 травня – за наказом Тетчер потоплено крейсер </a:t>
            </a:r>
            <a:r>
              <a:rPr lang="uk-UA" sz="2400" dirty="0" err="1" smtClean="0"/>
              <a:t>“Белграно”</a:t>
            </a:r>
            <a:endParaRPr lang="uk-UA" sz="2400" dirty="0" smtClean="0"/>
          </a:p>
          <a:p>
            <a:pPr>
              <a:lnSpc>
                <a:spcPct val="15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uk-UA" sz="2400" dirty="0" smtClean="0"/>
              <a:t>15 червня  - аргентинці капітулювали.</a:t>
            </a:r>
            <a:endParaRPr lang="ru-RU" sz="24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/>
          <a:lstStyle/>
          <a:p>
            <a:pPr algn="ctr"/>
            <a:r>
              <a:rPr lang="uk-UA" dirty="0" smtClean="0"/>
              <a:t>Загальні зміни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115616" y="1196752"/>
          <a:ext cx="7200800" cy="5405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/>
                <a:gridCol w="3600400"/>
              </a:tblGrid>
              <a:tr h="519288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ВВП і державні витрати</a:t>
                      </a:r>
                      <a:br>
                        <a:rPr lang="uk-UA" sz="1400" dirty="0" smtClean="0"/>
                      </a:br>
                      <a:r>
                        <a:rPr lang="uk-UA" sz="1400" dirty="0" smtClean="0"/>
                        <a:t>за функціональною класифікацією</a:t>
                      </a:r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%-зміна </a:t>
                      </a:r>
                      <a:br>
                        <a:rPr lang="uk-UA" sz="1400" dirty="0" smtClean="0"/>
                      </a:br>
                      <a:r>
                        <a:rPr lang="uk-UA" sz="1400" dirty="0" smtClean="0"/>
                        <a:t>з 1979/80 до 1989/90 </a:t>
                      </a:r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288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ВВП </a:t>
                      </a:r>
                      <a:br>
                        <a:rPr lang="uk-UA" sz="1400" dirty="0" smtClean="0"/>
                      </a:b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+23,3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288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Державні витрати всього </a:t>
                      </a:r>
                      <a:br>
                        <a:rPr lang="uk-UA" sz="1400" dirty="0" smtClean="0"/>
                      </a:b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+12,9</a:t>
                      </a:r>
                    </a:p>
                    <a:p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288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Правопорядок </a:t>
                      </a:r>
                      <a:r>
                        <a:rPr lang="uk-UA" sz="1400" dirty="0" smtClean="0"/>
                        <a:t/>
                      </a:r>
                      <a:br>
                        <a:rPr lang="uk-UA" sz="1400" dirty="0" smtClean="0"/>
                      </a:b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/>
                        <a:t>+53,3</a:t>
                      </a:r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7004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Зайнятість населення і підготовка фахівців </a:t>
                      </a:r>
                      <a:br>
                        <a:rPr lang="uk-UA" sz="1400" dirty="0" smtClean="0"/>
                      </a:b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+33,3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288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Охорона здоров'я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+31,8</a:t>
                      </a:r>
                      <a:br>
                        <a:rPr lang="uk-UA" sz="1400" dirty="0" smtClean="0"/>
                      </a:b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288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Соціальний захист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+31,8</a:t>
                      </a:r>
                      <a:br>
                        <a:rPr lang="uk-UA" sz="1400" dirty="0" smtClean="0"/>
                      </a:b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288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Транспорт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-5,8</a:t>
                      </a:r>
                      <a:br>
                        <a:rPr lang="uk-UA" sz="1400" dirty="0" smtClean="0"/>
                      </a:b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288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Торгівля і промисловість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-38,2</a:t>
                      </a:r>
                      <a:br>
                        <a:rPr lang="uk-UA" sz="1400" dirty="0" smtClean="0"/>
                      </a:b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288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Оборона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/>
                        <a:t>-3,3 </a:t>
                      </a:r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6" name="Picture 4" descr="&amp;Mcy;&amp;acy;&amp;rcy;&amp;gcy;&amp;acy;&amp;rcy;&amp;iecy;&amp;tcy; &amp;Tcy;&amp;ecy;&amp;tcy;&amp;chcy;&amp;iecy;&amp;rcy; (1925—2013)"/>
          <p:cNvPicPr>
            <a:picLocks noChangeAspect="1" noChangeArrowheads="1"/>
          </p:cNvPicPr>
          <p:nvPr/>
        </p:nvPicPr>
        <p:blipFill>
          <a:blip r:embed="rId2" cstate="print"/>
          <a:srcRect b="4511"/>
          <a:stretch>
            <a:fillRect/>
          </a:stretch>
        </p:blipFill>
        <p:spPr bwMode="auto">
          <a:xfrm>
            <a:off x="4326934" y="3068960"/>
            <a:ext cx="4817066" cy="3789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755576" y="5589240"/>
            <a:ext cx="30963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Маргарет Тетчер і колишній прем'єр України Юлія Тимошенко, Лондон, 2007</a:t>
            </a:r>
            <a:endParaRPr lang="ru-RU" sz="1400" dirty="0"/>
          </a:p>
        </p:txBody>
      </p:sp>
      <p:pic>
        <p:nvPicPr>
          <p:cNvPr id="8" name="Picture 2" descr="&amp;Mcy;&amp;acy;&amp;rcy;&amp;gcy;&amp;acy;&amp;rcy;&amp;iecy;&amp;tcy; &amp;Tcy;&amp;ecy;&amp;tcy;&amp;chcy;&amp;iecy;&amp;rcy; (1925—2013)"/>
          <p:cNvPicPr>
            <a:picLocks noChangeAspect="1" noChangeArrowheads="1"/>
          </p:cNvPicPr>
          <p:nvPr/>
        </p:nvPicPr>
        <p:blipFill>
          <a:blip r:embed="rId3" cstate="print"/>
          <a:srcRect r="5501" b="6517"/>
          <a:stretch>
            <a:fillRect/>
          </a:stretch>
        </p:blipFill>
        <p:spPr bwMode="auto">
          <a:xfrm>
            <a:off x="251520" y="0"/>
            <a:ext cx="5009252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5220072" y="620688"/>
            <a:ext cx="44644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Маргарет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Тетчер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Михайло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Горбачов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Лондоні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березень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1984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42" name="Picture 6" descr=" &amp;Scy;&amp;tcy;&amp;acy;&amp;rcy;&amp;acy;&amp;yacy; &amp;vcy;&amp;iecy;&amp;dcy;&amp;softcy;&amp;mcy;&amp;acy; &amp;ucy;&amp;mcy;&amp;iecy;&amp;rcy;&amp;lcy;&amp;acy;   &amp;vcy; &amp;Bcy;&amp;rcy;&amp;icy;&amp;tcy;&amp;acy;&amp;ncy;&amp;icy;&amp;icy; &amp;dcy;&amp;iecy;&amp;mcy;&amp;ocy;&amp;ncy;&amp;scy;&amp;tcy;&amp;rcy;&amp;acy;&amp;ncy;&amp;tcy;&amp;ycy; &amp;ocy;&amp;tcy;&amp;pcy;&amp;rcy;&amp;acy;&amp;zcy;&amp;dcy;&amp;ncy;&amp;ocy;&amp;vcy;&amp;acy;&amp;lcy;&amp;icy; &amp;scy;&amp;mcy;&amp;iecy;&amp;rcy;&amp;tcy;&amp;softcy; &amp;Mcy;&amp;acy;&amp;rcy;&amp;gcy;&amp;acy;&amp;rcy;&amp;iecy;&amp;tcy; &amp;Tcy;&amp;ecy;&amp;tcy;&amp;chcy;&amp;iecy;&amp;r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5976664" cy="45841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2344" name="Picture 8" descr=" &amp;Scy;&amp;tcy;&amp;acy;&amp;rcy;&amp;acy;&amp;yacy; &amp;vcy;&amp;iecy;&amp;dcy;&amp;softcy;&amp;mcy;&amp;acy; &amp;ucy;&amp;mcy;&amp;iecy;&amp;rcy;&amp;lcy;&amp;acy;   &amp;vcy; &amp;Bcy;&amp;rcy;&amp;icy;&amp;tcy;&amp;acy;&amp;ncy;&amp;icy;&amp;icy; &amp;dcy;&amp;iecy;&amp;mcy;&amp;ocy;&amp;ncy;&amp;scy;&amp;tcy;&amp;rcy;&amp;acy;&amp;ncy;&amp;tcy;&amp;ycy; &amp;ocy;&amp;tcy;&amp;pcy;&amp;rcy;&amp;acy;&amp;zcy;&amp;dcy;&amp;ncy;&amp;ocy;&amp;vcy;&amp;acy;&amp;lcy;&amp;icy; &amp;scy;&amp;mcy;&amp;iecy;&amp;rcy;&amp;tcy;&amp;softcy; &amp;Mcy;&amp;acy;&amp;rcy;&amp;gcy;&amp;acy;&amp;rcy;&amp;iecy;&amp;tcy; &amp;Tcy;&amp;ecy;&amp;tcy;&amp;chcy;&amp;iecy;&amp;r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4447" y="0"/>
            <a:ext cx="3889553" cy="29249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2340" name="Picture 4" descr=" &amp;Scy;&amp;tcy;&amp;acy;&amp;rcy;&amp;acy;&amp;yacy; &amp;vcy;&amp;iecy;&amp;dcy;&amp;softcy;&amp;mcy;&amp;acy; &amp;ucy;&amp;mcy;&amp;iecy;&amp;rcy;&amp;lcy;&amp;acy;   &amp;vcy; &amp;Bcy;&amp;rcy;&amp;icy;&amp;tcy;&amp;acy;&amp;ncy;&amp;icy;&amp;icy; &amp;dcy;&amp;iecy;&amp;mcy;&amp;ocy;&amp;ncy;&amp;scy;&amp;tcy;&amp;rcy;&amp;acy;&amp;ncy;&amp;tcy;&amp;ycy; &amp;ocy;&amp;tcy;&amp;pcy;&amp;rcy;&amp;acy;&amp;zcy;&amp;dcy;&amp;ncy;&amp;ocy;&amp;vcy;&amp;acy;&amp;lcy;&amp;icy; &amp;scy;&amp;mcy;&amp;iecy;&amp;rcy;&amp;tcy;&amp;softcy; &amp;Mcy;&amp;acy;&amp;rcy;&amp;gcy;&amp;acy;&amp;rcy;&amp;iecy;&amp;tcy; &amp;Tcy;&amp;ecy;&amp;tcy;&amp;chcy;&amp;iecy;&amp;r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4"/>
            <a:ext cx="4774111" cy="32129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823520" y="2703016"/>
            <a:ext cx="4320480" cy="41549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err="1" smtClean="0"/>
              <a:t>Фанати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футбольної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команди</a:t>
            </a:r>
            <a:r>
              <a:rPr lang="ru-RU" sz="2400" dirty="0" smtClean="0"/>
              <a:t> </a:t>
            </a:r>
            <a:r>
              <a:rPr lang="ru-RU" sz="2400" dirty="0" smtClean="0">
                <a:hlinkClick r:id="rId5" tooltip="Ліверпуль (футбольний клуб)"/>
              </a:rPr>
              <a:t>«</a:t>
            </a:r>
            <a:r>
              <a:rPr lang="ru-RU" sz="2400" dirty="0" err="1" smtClean="0">
                <a:hlinkClick r:id="rId5" tooltip="Ліверпуль (футбольний клуб)"/>
              </a:rPr>
              <a:t>Ліверпуль</a:t>
            </a:r>
            <a:r>
              <a:rPr lang="ru-RU" sz="2400" dirty="0" smtClean="0">
                <a:hlinkClick r:id="rId5" tooltip="Ліверпуль (футбольний клуб)"/>
              </a:rPr>
              <a:t>»</a:t>
            </a:r>
            <a:r>
              <a:rPr lang="ru-RU" sz="2400" dirty="0" smtClean="0"/>
              <a:t> </a:t>
            </a:r>
            <a:r>
              <a:rPr lang="ru-RU" sz="2400" dirty="0" err="1" smtClean="0"/>
              <a:t>влаштували</a:t>
            </a:r>
            <a:r>
              <a:rPr lang="ru-RU" sz="2400" dirty="0" smtClean="0"/>
              <a:t> </a:t>
            </a:r>
            <a:r>
              <a:rPr lang="ru-RU" sz="2400" dirty="0" err="1" smtClean="0"/>
              <a:t>гуляння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після</a:t>
            </a:r>
            <a:r>
              <a:rPr lang="ru-RU" sz="2400" dirty="0" smtClean="0"/>
              <a:t> </a:t>
            </a:r>
            <a:r>
              <a:rPr lang="ru-RU" sz="2400" dirty="0" err="1" smtClean="0"/>
              <a:t>оголошення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новини</a:t>
            </a:r>
            <a:r>
              <a:rPr lang="ru-RU" sz="2400" dirty="0" smtClean="0"/>
              <a:t> про смерть Маргарет </a:t>
            </a:r>
            <a:r>
              <a:rPr lang="ru-RU" sz="2400" dirty="0" err="1" smtClean="0"/>
              <a:t>Тетчер</a:t>
            </a:r>
            <a:r>
              <a:rPr lang="ru-RU" sz="2400" dirty="0" smtClean="0"/>
              <a:t>. </a:t>
            </a:r>
            <a:r>
              <a:rPr lang="ru-RU" sz="2400" dirty="0" err="1" smtClean="0"/>
              <a:t>Вболівальники</a:t>
            </a:r>
            <a:r>
              <a:rPr lang="ru-RU" sz="2400" dirty="0" smtClean="0"/>
              <a:t> </a:t>
            </a:r>
            <a:r>
              <a:rPr lang="ru-RU" sz="2400" dirty="0" err="1" smtClean="0"/>
              <a:t>святкували</a:t>
            </a:r>
            <a:r>
              <a:rPr lang="ru-RU" sz="2400" dirty="0" smtClean="0"/>
              <a:t> смерть </a:t>
            </a:r>
            <a:r>
              <a:rPr lang="ru-RU" sz="2400" dirty="0" err="1" smtClean="0"/>
              <a:t>Тетчер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плакатами, на </a:t>
            </a:r>
            <a:r>
              <a:rPr lang="ru-RU" sz="2400" dirty="0" err="1" smtClean="0"/>
              <a:t>яких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було</a:t>
            </a:r>
            <a:r>
              <a:rPr lang="ru-RU" sz="2400" dirty="0" smtClean="0"/>
              <a:t> написано «</a:t>
            </a:r>
            <a:r>
              <a:rPr lang="ru-RU" sz="2400" dirty="0" err="1" smtClean="0"/>
              <a:t>Відьма</a:t>
            </a:r>
            <a:r>
              <a:rPr lang="ru-RU" sz="2400" dirty="0" smtClean="0"/>
              <a:t> померла»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піснею</a:t>
            </a:r>
            <a:r>
              <a:rPr lang="ru-RU" sz="2400" dirty="0" smtClean="0"/>
              <a:t> «Коли </a:t>
            </a:r>
            <a:r>
              <a:rPr lang="ru-RU" sz="2400" dirty="0" err="1" smtClean="0"/>
              <a:t>Тетчер</a:t>
            </a:r>
            <a:r>
              <a:rPr lang="ru-RU" sz="2400" dirty="0" smtClean="0"/>
              <a:t> </a:t>
            </a:r>
            <a:r>
              <a:rPr lang="ru-RU" sz="2400" dirty="0" err="1" smtClean="0"/>
              <a:t>помре</a:t>
            </a:r>
            <a:r>
              <a:rPr lang="ru-RU" sz="2400" dirty="0" smtClean="0"/>
              <a:t>, ми </a:t>
            </a:r>
            <a:r>
              <a:rPr lang="ru-RU" sz="2400" dirty="0" err="1" smtClean="0"/>
              <a:t>влаштуємо</a:t>
            </a:r>
            <a:r>
              <a:rPr lang="ru-RU" sz="2400" dirty="0" smtClean="0"/>
              <a:t> </a:t>
            </a:r>
            <a:r>
              <a:rPr lang="ru-RU" sz="2400" dirty="0" err="1" smtClean="0"/>
              <a:t>вечірку</a:t>
            </a:r>
            <a:r>
              <a:rPr lang="ru-RU" sz="2400" dirty="0" smtClean="0"/>
              <a:t>».</a:t>
            </a:r>
            <a:endParaRPr lang="ru-RU" sz="24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2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2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decel="100000" fill="hold"/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260648"/>
            <a:ext cx="4283968" cy="6192688"/>
          </a:xfrm>
        </p:spPr>
        <p:txBody>
          <a:bodyPr>
            <a:noAutofit/>
          </a:bodyPr>
          <a:lstStyle/>
          <a:p>
            <a:pPr algn="just"/>
            <a:r>
              <a:rPr lang="uk-UA" sz="2000" dirty="0" smtClean="0"/>
              <a:t>Маргарет </a:t>
            </a:r>
            <a:r>
              <a:rPr lang="uk-UA" sz="2000" dirty="0" err="1" smtClean="0"/>
              <a:t>Хільда</a:t>
            </a:r>
            <a:r>
              <a:rPr lang="uk-UA" sz="2000" dirty="0" smtClean="0"/>
              <a:t> </a:t>
            </a:r>
            <a:r>
              <a:rPr lang="uk-UA" sz="2000" dirty="0" smtClean="0"/>
              <a:t>​​Робертс </a:t>
            </a:r>
            <a:r>
              <a:rPr lang="uk-UA" sz="2000" dirty="0" smtClean="0"/>
              <a:t>71-й прем'єр-міністр Великобританії (Консервативна партія Великобританії) в 1979-1990 роках, баронеса з 1992 року. Перша і поки єдина жінка, яка займала цей пост, а також перша жінка, що стала прем'єр-міністром європейської держави. </a:t>
            </a:r>
            <a:endParaRPr lang="uk-UA" sz="2000" dirty="0" smtClean="0"/>
          </a:p>
          <a:p>
            <a:pPr algn="just"/>
            <a:r>
              <a:rPr lang="uk-UA" sz="2000" dirty="0" smtClean="0"/>
              <a:t>Прем'єрство </a:t>
            </a:r>
            <a:r>
              <a:rPr lang="uk-UA" sz="2000" dirty="0" smtClean="0"/>
              <a:t>Тетчер стало найтривалішим в XX столітті. Отримавши прізвисько «залізної леді» за різку критику радянського керівництва, вона втілила в життя низку консервативних заходів, що стали частиною політики так званого «тетчеризму».</a:t>
            </a:r>
            <a:endParaRPr lang="ru-RU" sz="2000" dirty="0"/>
          </a:p>
        </p:txBody>
      </p:sp>
      <p:pic>
        <p:nvPicPr>
          <p:cNvPr id="108548" name="Picture 4" descr="http://img1.liveinternet.ru/images/attach/c/8/99/546/99546665_large_T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548680"/>
            <a:ext cx="4730926" cy="5400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22114"/>
          </a:xfrm>
        </p:spPr>
        <p:txBody>
          <a:bodyPr/>
          <a:lstStyle/>
          <a:p>
            <a:pPr algn="ctr"/>
            <a:r>
              <a:rPr lang="uk-UA" dirty="0" smtClean="0"/>
              <a:t>Дитинство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175448" y="1268760"/>
            <a:ext cx="4968552" cy="5112568"/>
          </a:xfrm>
        </p:spPr>
        <p:txBody>
          <a:bodyPr/>
          <a:lstStyle/>
          <a:p>
            <a:r>
              <a:rPr lang="ru-RU" sz="2800" dirty="0" smtClean="0"/>
              <a:t>Маргарет </a:t>
            </a:r>
            <a:r>
              <a:rPr lang="ru-RU" sz="2800" dirty="0" err="1" smtClean="0"/>
              <a:t>Гілда</a:t>
            </a:r>
            <a:r>
              <a:rPr lang="ru-RU" sz="2800" dirty="0" smtClean="0"/>
              <a:t> </a:t>
            </a:r>
            <a:r>
              <a:rPr lang="ru-RU" sz="2800" dirty="0" err="1" smtClean="0"/>
              <a:t>Робертс</a:t>
            </a:r>
            <a:r>
              <a:rPr lang="ru-RU" sz="2800" dirty="0" smtClean="0"/>
              <a:t> (за </a:t>
            </a:r>
            <a:r>
              <a:rPr lang="ru-RU" sz="2800" dirty="0" err="1" smtClean="0"/>
              <a:t>чоловіком</a:t>
            </a:r>
            <a:r>
              <a:rPr lang="ru-RU" sz="2800" dirty="0" smtClean="0"/>
              <a:t> </a:t>
            </a:r>
            <a:r>
              <a:rPr lang="ru-RU" sz="2800" dirty="0" err="1" smtClean="0"/>
              <a:t>Тетчер</a:t>
            </a:r>
            <a:r>
              <a:rPr lang="ru-RU" sz="2800" dirty="0" smtClean="0"/>
              <a:t>) </a:t>
            </a:r>
            <a:r>
              <a:rPr lang="ru-RU" sz="2800" dirty="0" err="1" smtClean="0"/>
              <a:t>народилася</a:t>
            </a:r>
            <a:r>
              <a:rPr lang="ru-RU" sz="2800" dirty="0" smtClean="0"/>
              <a:t> 13 </a:t>
            </a:r>
            <a:r>
              <a:rPr lang="ru-RU" sz="2800" dirty="0" err="1" smtClean="0"/>
              <a:t>жовтня</a:t>
            </a:r>
            <a:r>
              <a:rPr lang="ru-RU" sz="2800" dirty="0" smtClean="0"/>
              <a:t> 1925 року в </a:t>
            </a:r>
            <a:r>
              <a:rPr lang="ru-RU" sz="2800" dirty="0" err="1" smtClean="0"/>
              <a:t>крихітному</a:t>
            </a:r>
            <a:r>
              <a:rPr lang="ru-RU" sz="2800" dirty="0" smtClean="0"/>
              <a:t> </a:t>
            </a:r>
            <a:r>
              <a:rPr lang="ru-RU" sz="2800" dirty="0" err="1" smtClean="0"/>
              <a:t>містечку</a:t>
            </a:r>
            <a:r>
              <a:rPr lang="ru-RU" sz="2800" dirty="0" smtClean="0"/>
              <a:t> </a:t>
            </a:r>
            <a:r>
              <a:rPr lang="ru-RU" sz="2800" dirty="0" err="1" smtClean="0"/>
              <a:t>Грентам</a:t>
            </a:r>
            <a:r>
              <a:rPr lang="ru-RU" sz="2800" dirty="0" smtClean="0"/>
              <a:t> у </a:t>
            </a:r>
            <a:r>
              <a:rPr lang="ru-RU" sz="2800" dirty="0" err="1" smtClean="0"/>
              <a:t>графстві</a:t>
            </a:r>
            <a:r>
              <a:rPr lang="ru-RU" sz="2800" dirty="0" smtClean="0"/>
              <a:t> </a:t>
            </a:r>
            <a:r>
              <a:rPr lang="ru-RU" sz="2800" dirty="0" err="1" smtClean="0"/>
              <a:t>Лінкольншир</a:t>
            </a:r>
            <a:r>
              <a:rPr lang="ru-RU" sz="2800" dirty="0" smtClean="0"/>
              <a:t> </a:t>
            </a:r>
            <a:r>
              <a:rPr lang="ru-RU" sz="2800" dirty="0" err="1" smtClean="0"/>
              <a:t>у</a:t>
            </a:r>
            <a:r>
              <a:rPr lang="ru-RU" sz="2800" dirty="0" smtClean="0"/>
              <a:t> </a:t>
            </a:r>
            <a:r>
              <a:rPr lang="ru-RU" sz="2800" dirty="0" err="1" smtClean="0"/>
              <a:t>Центральній</a:t>
            </a:r>
            <a:r>
              <a:rPr lang="ru-RU" sz="2800" dirty="0" smtClean="0"/>
              <a:t> </a:t>
            </a:r>
            <a:r>
              <a:rPr lang="ru-RU" sz="2800" dirty="0" err="1" smtClean="0"/>
              <a:t>Англії</a:t>
            </a:r>
            <a:r>
              <a:rPr lang="ru-RU" sz="2800" dirty="0" smtClean="0"/>
              <a:t>. </a:t>
            </a:r>
            <a:r>
              <a:rPr lang="ru-RU" sz="2800" dirty="0" smtClean="0"/>
              <a:t> Стала другою </a:t>
            </a:r>
            <a:r>
              <a:rPr lang="ru-RU" sz="2800" dirty="0" err="1" smtClean="0"/>
              <a:t>дитиною</a:t>
            </a:r>
            <a:r>
              <a:rPr lang="ru-RU" sz="2800" dirty="0" smtClean="0"/>
              <a:t> в родины </a:t>
            </a:r>
            <a:r>
              <a:rPr lang="ru-RU" sz="2800" dirty="0" err="1" smtClean="0"/>
              <a:t>Баетр</a:t>
            </a:r>
            <a:r>
              <a:rPr lang="uk-UA" sz="2800" dirty="0" err="1" smtClean="0"/>
              <a:t>іс</a:t>
            </a:r>
            <a:r>
              <a:rPr lang="uk-UA" sz="2800" dirty="0" smtClean="0"/>
              <a:t> та </a:t>
            </a:r>
            <a:r>
              <a:rPr lang="uk-UA" sz="2800" dirty="0" err="1" smtClean="0"/>
              <a:t>Елфріда</a:t>
            </a:r>
            <a:r>
              <a:rPr lang="uk-UA" sz="2800" dirty="0" smtClean="0"/>
              <a:t>. </a:t>
            </a:r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7" name="Рисунок 6" descr="Thatcher_1929-sist_2530059k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3929380" cy="5103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851920" y="692696"/>
            <a:ext cx="4906888" cy="5687144"/>
          </a:xfrm>
        </p:spPr>
        <p:txBody>
          <a:bodyPr/>
          <a:lstStyle/>
          <a:p>
            <a:r>
              <a:rPr lang="uk-UA" i="1" dirty="0" err="1" smtClean="0"/>
              <a:t>“Ніколи</a:t>
            </a:r>
            <a:r>
              <a:rPr lang="uk-UA" i="1" dirty="0" smtClean="0"/>
              <a:t> не можна говорити про свої провали і невдачі, звичайно, вони можуть бути, але згадувати про них на людях не </a:t>
            </a:r>
            <a:r>
              <a:rPr lang="uk-UA" i="1" dirty="0" err="1" smtClean="0"/>
              <a:t>можна”</a:t>
            </a:r>
            <a:endParaRPr lang="uk-UA" i="1" dirty="0" smtClean="0"/>
          </a:p>
          <a:p>
            <a:endParaRPr lang="uk-UA" i="1" dirty="0" smtClean="0"/>
          </a:p>
          <a:p>
            <a:r>
              <a:rPr lang="uk-UA" i="1" dirty="0" err="1" smtClean="0"/>
              <a:t>“Ніколи</a:t>
            </a:r>
            <a:r>
              <a:rPr lang="uk-UA" i="1" dirty="0" smtClean="0"/>
              <a:t> не йди за натовпом, не бійся відрізнятися від нього, а за потреби, поведи його за </a:t>
            </a:r>
            <a:r>
              <a:rPr lang="uk-UA" i="1" dirty="0" err="1" smtClean="0"/>
              <a:t>собою”</a:t>
            </a:r>
            <a:endParaRPr lang="ru-RU" i="1" dirty="0"/>
          </a:p>
        </p:txBody>
      </p:sp>
      <p:pic>
        <p:nvPicPr>
          <p:cNvPr id="4" name="Picture 2" descr="http://www.spletnik.ru/img/2013/04/tanya/20130108-margaret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3429937" cy="597666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851920" y="1052736"/>
            <a:ext cx="5472608" cy="4725144"/>
          </a:xfrm>
        </p:spPr>
        <p:txBody>
          <a:bodyPr/>
          <a:lstStyle/>
          <a:p>
            <a:pPr>
              <a:buClr>
                <a:schemeClr val="bg2">
                  <a:lumMod val="20000"/>
                  <a:lumOff val="80000"/>
                </a:schemeClr>
              </a:buClr>
            </a:pPr>
            <a:r>
              <a:rPr lang="uk-UA" dirty="0" smtClean="0"/>
              <a:t>В 9 років виграла у загальноміському поетичному конкурсі. </a:t>
            </a:r>
          </a:p>
          <a:p>
            <a:pPr>
              <a:buFontTx/>
              <a:buChar char="-"/>
            </a:pPr>
            <a:r>
              <a:rPr lang="uk-UA" i="1" dirty="0" err="1" smtClean="0"/>
              <a:t>-Тобі</a:t>
            </a:r>
            <a:r>
              <a:rPr lang="uk-UA" i="1" dirty="0" smtClean="0"/>
              <a:t> поталанило, - сказав мер.</a:t>
            </a:r>
          </a:p>
          <a:p>
            <a:pPr>
              <a:buFontTx/>
              <a:buChar char="-"/>
            </a:pPr>
            <a:r>
              <a:rPr lang="uk-UA" i="1" dirty="0" smtClean="0"/>
              <a:t>- Ні, - відповіла Маргарет. – Я це заслужила.</a:t>
            </a:r>
          </a:p>
          <a:p>
            <a:pPr>
              <a:buClr>
                <a:schemeClr val="bg2">
                  <a:lumMod val="20000"/>
                  <a:lumOff val="80000"/>
                </a:schemeClr>
              </a:buClr>
            </a:pPr>
            <a:r>
              <a:rPr lang="uk-UA" dirty="0" smtClean="0"/>
              <a:t>У 10 років роздавала агітаційні</a:t>
            </a:r>
          </a:p>
          <a:p>
            <a:pPr>
              <a:buNone/>
            </a:pPr>
            <a:r>
              <a:rPr lang="uk-UA" dirty="0" smtClean="0"/>
              <a:t>листівки консерваторів під час</a:t>
            </a:r>
          </a:p>
          <a:p>
            <a:pPr>
              <a:buNone/>
            </a:pPr>
            <a:r>
              <a:rPr lang="uk-UA" dirty="0" smtClean="0"/>
              <a:t>парламентських виборів 1935р.</a:t>
            </a:r>
          </a:p>
          <a:p>
            <a:endParaRPr lang="ru-RU" dirty="0"/>
          </a:p>
        </p:txBody>
      </p:sp>
      <p:pic>
        <p:nvPicPr>
          <p:cNvPr id="4" name="Picture 6" descr="http://pics.livejournal.com/humus/pic/00pdetp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3645860" cy="526539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260648"/>
            <a:ext cx="4618154" cy="4797152"/>
          </a:xfrm>
        </p:spPr>
      </p:pic>
      <p:sp>
        <p:nvSpPr>
          <p:cNvPr id="6" name="TextBox 5"/>
          <p:cNvSpPr txBox="1"/>
          <p:nvPr/>
        </p:nvSpPr>
        <p:spPr>
          <a:xfrm>
            <a:off x="179512" y="5085185"/>
            <a:ext cx="453650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січня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1950: на фото Маргарет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займається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хімічними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дослідженнями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На той час вона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молодим кандидатом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консервативної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партії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Датфорді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графство Кент.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4048" y="5157192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1950р. Маргарет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Робертс планує свою передвиборну кампанію.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4690" name="Picture 2" descr="D:\yulia\2.jpg"/>
          <p:cNvPicPr>
            <a:picLocks noChangeAspect="1" noChangeArrowheads="1"/>
          </p:cNvPicPr>
          <p:nvPr/>
        </p:nvPicPr>
        <p:blipFill>
          <a:blip r:embed="rId3" cstate="print"/>
          <a:srcRect l="5439" b="-2658"/>
          <a:stretch>
            <a:fillRect/>
          </a:stretch>
        </p:blipFill>
        <p:spPr bwMode="auto">
          <a:xfrm>
            <a:off x="4716016" y="260648"/>
            <a:ext cx="4265405" cy="489654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1" y="332656"/>
            <a:ext cx="3819937" cy="5400600"/>
          </a:xfrm>
        </p:spPr>
      </p:pic>
      <p:sp>
        <p:nvSpPr>
          <p:cNvPr id="5" name="TextBox 4"/>
          <p:cNvSpPr txBox="1"/>
          <p:nvPr/>
        </p:nvSpPr>
        <p:spPr>
          <a:xfrm>
            <a:off x="467544" y="5805264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13 жовтня 1951: Маргарет Хільда ​​Робертс в агітаційному турі.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5714" name="Picture 2" descr="D:\yulia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60648"/>
            <a:ext cx="3888432" cy="550346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04048" y="5661248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13 грудня 1951: Маргарет Хільда ​​Робертс в день весілля з Денисом Тетчером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548679"/>
            <a:ext cx="4032448" cy="5366567"/>
          </a:xfrm>
        </p:spPr>
      </p:pic>
      <p:sp>
        <p:nvSpPr>
          <p:cNvPr id="6" name="TextBox 5"/>
          <p:cNvSpPr txBox="1"/>
          <p:nvPr/>
        </p:nvSpPr>
        <p:spPr>
          <a:xfrm>
            <a:off x="4860032" y="404664"/>
            <a:ext cx="3960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У листопаді 1953р. Маргарет народила близнюків – </a:t>
            </a:r>
            <a:r>
              <a:rPr lang="uk-UA" sz="2400" dirty="0" err="1" smtClean="0"/>
              <a:t>Керол</a:t>
            </a:r>
            <a:r>
              <a:rPr lang="uk-UA" sz="2400" dirty="0" smtClean="0"/>
              <a:t> та Марка,. </a:t>
            </a:r>
            <a:r>
              <a:rPr lang="ru-RU" sz="2400" dirty="0" smtClean="0"/>
              <a:t>На </a:t>
            </a:r>
            <a:r>
              <a:rPr lang="ru-RU" sz="2400" dirty="0" err="1" smtClean="0"/>
              <a:t>якийсь</a:t>
            </a:r>
            <a:r>
              <a:rPr lang="ru-RU" sz="2400" dirty="0" smtClean="0"/>
              <a:t> час вона </a:t>
            </a:r>
            <a:r>
              <a:rPr lang="ru-RU" sz="2400" dirty="0" err="1" smtClean="0"/>
              <a:t>перетворилася</a:t>
            </a:r>
            <a:r>
              <a:rPr lang="ru-RU" sz="2400" dirty="0" smtClean="0"/>
              <a:t> на маму-«</a:t>
            </a:r>
            <a:r>
              <a:rPr lang="ru-RU" sz="2400" dirty="0" err="1" smtClean="0"/>
              <a:t>декретницю</a:t>
            </a:r>
            <a:r>
              <a:rPr lang="ru-RU" sz="2400" dirty="0" smtClean="0"/>
              <a:t>»,</a:t>
            </a:r>
            <a:endParaRPr lang="ru-RU" sz="2400" dirty="0"/>
          </a:p>
        </p:txBody>
      </p:sp>
      <p:pic>
        <p:nvPicPr>
          <p:cNvPr id="8" name="Picture 4" descr="40_01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708920"/>
            <a:ext cx="3535178" cy="369046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3585546" cy="4572000"/>
          </a:xfrm>
        </p:spPr>
      </p:pic>
      <p:pic>
        <p:nvPicPr>
          <p:cNvPr id="117762" name="Picture 2" descr="D:\yulia\8.jpg"/>
          <p:cNvPicPr>
            <a:picLocks noChangeAspect="1" noChangeArrowheads="1"/>
          </p:cNvPicPr>
          <p:nvPr/>
        </p:nvPicPr>
        <p:blipFill>
          <a:blip r:embed="rId3" cstate="print"/>
          <a:srcRect r="14682" b="4555"/>
          <a:stretch>
            <a:fillRect/>
          </a:stretch>
        </p:blipFill>
        <p:spPr bwMode="auto">
          <a:xfrm>
            <a:off x="3923928" y="476672"/>
            <a:ext cx="4968552" cy="432048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3568" y="5085184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 smtClean="0"/>
              <a:t>Хоча у 1955р. </a:t>
            </a:r>
            <a:r>
              <a:rPr lang="uk-UA" sz="2400" dirty="0" smtClean="0"/>
              <a:t>Тетчер відмовили у бажанні висунути ся на кандидата до парламенту, у 1959р. Вона стала членом Палати Громад Британського парламенту від округу </a:t>
            </a:r>
            <a:r>
              <a:rPr lang="uk-UA" sz="2400" dirty="0" err="1" smtClean="0"/>
              <a:t>Фінчлі</a:t>
            </a:r>
            <a:r>
              <a:rPr lang="uk-UA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</TotalTime>
  <Words>592</Words>
  <Application>Microsoft Office PowerPoint</Application>
  <PresentationFormat>Экран (4:3)</PresentationFormat>
  <Paragraphs>68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Справедливость</vt:lpstr>
      <vt:lpstr>Маргарет Тетчер або «Залізна леді»</vt:lpstr>
      <vt:lpstr>Слайд 2</vt:lpstr>
      <vt:lpstr>Дитинство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“Невелика переможна війна”</vt:lpstr>
      <vt:lpstr>Загальні зміни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“Залізна леді”</dc:title>
  <dc:creator>Alex</dc:creator>
  <cp:lastModifiedBy>Женя</cp:lastModifiedBy>
  <cp:revision>29</cp:revision>
  <dcterms:created xsi:type="dcterms:W3CDTF">2013-12-14T15:08:43Z</dcterms:created>
  <dcterms:modified xsi:type="dcterms:W3CDTF">2015-12-09T00:33:40Z</dcterms:modified>
</cp:coreProperties>
</file>